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2" r:id="rId1"/>
  </p:sldMasterIdLst>
  <p:notesMasterIdLst>
    <p:notesMasterId r:id="rId32"/>
  </p:notesMasterIdLst>
  <p:handoutMasterIdLst>
    <p:handoutMasterId r:id="rId33"/>
  </p:handoutMasterIdLst>
  <p:sldIdLst>
    <p:sldId id="344" r:id="rId2"/>
    <p:sldId id="436" r:id="rId3"/>
    <p:sldId id="426" r:id="rId4"/>
    <p:sldId id="427" r:id="rId5"/>
    <p:sldId id="428" r:id="rId6"/>
    <p:sldId id="429" r:id="rId7"/>
    <p:sldId id="430" r:id="rId8"/>
    <p:sldId id="431" r:id="rId9"/>
    <p:sldId id="432" r:id="rId10"/>
    <p:sldId id="433" r:id="rId11"/>
    <p:sldId id="434" r:id="rId12"/>
    <p:sldId id="435" r:id="rId13"/>
    <p:sldId id="437" r:id="rId14"/>
    <p:sldId id="438" r:id="rId15"/>
    <p:sldId id="439" r:id="rId16"/>
    <p:sldId id="440" r:id="rId17"/>
    <p:sldId id="441" r:id="rId18"/>
    <p:sldId id="442" r:id="rId19"/>
    <p:sldId id="443" r:id="rId20"/>
    <p:sldId id="444" r:id="rId21"/>
    <p:sldId id="445" r:id="rId22"/>
    <p:sldId id="446" r:id="rId23"/>
    <p:sldId id="447" r:id="rId24"/>
    <p:sldId id="448" r:id="rId25"/>
    <p:sldId id="449" r:id="rId26"/>
    <p:sldId id="450" r:id="rId27"/>
    <p:sldId id="451" r:id="rId28"/>
    <p:sldId id="452" r:id="rId29"/>
    <p:sldId id="453" r:id="rId30"/>
    <p:sldId id="425" r:id="rId31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Verdana" pitchFamily="34" charset="0"/>
        <a:ea typeface="新細明體" pitchFamily="18" charset="-12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0099CC"/>
    <a:srgbClr val="009900"/>
    <a:srgbClr val="FF0066"/>
    <a:srgbClr val="FF9999"/>
    <a:srgbClr val="5F6103"/>
    <a:srgbClr val="D83CDC"/>
    <a:srgbClr val="7B135D"/>
    <a:srgbClr val="5F0D19"/>
    <a:srgbClr val="0000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3" autoAdjust="0"/>
    <p:restoredTop sz="94601" autoAdjust="0"/>
  </p:normalViewPr>
  <p:slideViewPr>
    <p:cSldViewPr>
      <p:cViewPr varScale="1">
        <p:scale>
          <a:sx n="86" d="100"/>
          <a:sy n="86" d="100"/>
        </p:scale>
        <p:origin x="-145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290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290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F9A51B64-6BC7-4B60-8DE2-78752796A9FF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986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986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986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1986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986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75BE4C9F-D2B3-47C1-920E-D976772FBC33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19907E-59A9-4174-8618-F9C837782A1F}" type="slidenum">
              <a:rPr lang="en-US" altLang="zh-TW"/>
              <a:pPr/>
              <a:t>30</a:t>
            </a:fld>
            <a:endParaRPr lang="en-US" altLang="zh-TW"/>
          </a:p>
        </p:txBody>
      </p:sp>
      <p:sp>
        <p:nvSpPr>
          <p:cNvPr id="210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fld id="{045F76A5-7C8B-4879-823D-8E5B44CA4227}" type="slidenum">
              <a:rPr lang="en-US" altLang="zh-TW"/>
              <a:pPr/>
              <a:t>30</a:t>
            </a:fld>
            <a:fld id="{3F94CEDA-53D8-4FFB-A27B-8BAE87059D87}" type="slidenum">
              <a:rPr lang="en-US" altLang="zh-TW"/>
              <a:pPr/>
              <a:t>30</a:t>
            </a:fld>
            <a:fld id="{A9983B5B-20C8-49FD-A668-567CDC76100D}" type="slidenum">
              <a:rPr lang="en-US" altLang="zh-TW"/>
              <a:pPr/>
              <a:t>30</a:t>
            </a:fld>
            <a:endParaRPr lang="en-US" altLang="zh-TW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A4E691A-9561-4FAD-B4C5-A7C5580DC7E9}" type="slidenum">
              <a:rPr lang="en-US" altLang="zh-TW"/>
              <a:pPr/>
              <a:t>‹#›</a:t>
            </a:fld>
            <a:endParaRPr lang="en-US" altLang="zh-TW"/>
          </a:p>
        </p:txBody>
      </p:sp>
      <p:grpSp>
        <p:nvGrpSpPr>
          <p:cNvPr id="78856" name="Group 8"/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78857" name="Oval 9"/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58" name="Oval 10"/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59" name="Oval 11"/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0" name="Oval 12"/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1" name="Oval 13"/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2" name="Oval 14"/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3" name="Oval 15"/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4" name="Oval 16"/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5" name="Oval 17"/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6" name="Oval 18"/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7" name="Oval 19"/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8" name="Oval 20"/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69" name="Oval 21"/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0" name="Oval 22"/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1" name="Oval 23"/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2" name="Oval 24"/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3" name="Oval 25"/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4" name="Oval 26"/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5" name="Oval 27"/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6" name="Oval 28"/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7" name="Oval 29"/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8" name="Oval 30"/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79" name="Oval 31"/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0" name="Oval 32"/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1" name="Oval 33"/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2" name="Oval 34"/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3" name="Oval 35"/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4" name="Oval 36"/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5" name="Oval 37"/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6" name="Oval 38"/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887" name="Oval 39"/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8888" name="Line 40"/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BB79A4-2C2C-4298-94E2-A62CBE4158AF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9EE277-BF0E-4B3D-9B5A-599505DF8466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47C02A50-6692-4CFE-8787-DAA262D0600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719263"/>
            <a:ext cx="4038600" cy="21288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21304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203CC105-4275-432C-9B99-C22B33BDD183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34D5A2-85BE-4F9D-91AC-0FA2BA5CA3EF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F21934-AB21-4806-AD7C-9BDF2822C2DE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19534B-BD5D-499F-A9B1-454A78CBA67F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9E4D06-3E03-4D84-B4C9-87A0469A4117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CA11AC-1C67-4224-A81E-E5662E046987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D6A9E1-58B6-43C4-ADEC-8FCEB386D727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A46246-7604-4F88-B049-37291AA6AA90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5A2FFF-BA89-4EA9-975C-52BBB0CC8431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Line 2"/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000">
                <a:latin typeface="+mn-lt"/>
              </a:defRPr>
            </a:lvl1pPr>
          </a:lstStyle>
          <a:p>
            <a:endParaRPr lang="en-US" altLang="zh-TW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000">
                <a:latin typeface="+mn-lt"/>
              </a:defRPr>
            </a:lvl1pPr>
          </a:lstStyle>
          <a:p>
            <a:endParaRPr lang="en-US" altLang="zh-TW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000">
                <a:latin typeface="+mn-lt"/>
              </a:defRPr>
            </a:lvl1pPr>
          </a:lstStyle>
          <a:p>
            <a:fld id="{69ED4A9A-CF35-465E-95AD-2C2CB027B9C8}" type="slidenum">
              <a:rPr lang="en-US" altLang="zh-TW"/>
              <a:pPr/>
              <a:t>‹#›</a:t>
            </a:fld>
            <a:endParaRPr lang="en-US" altLang="zh-TW"/>
          </a:p>
        </p:txBody>
      </p:sp>
      <p:grpSp>
        <p:nvGrpSpPr>
          <p:cNvPr id="77832" name="Group 8"/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77833" name="Oval 9"/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4" name="Oval 10"/>
            <p:cNvSpPr>
              <a:spLocks noChangeArrowheads="1"/>
            </p:cNvSpPr>
            <p:nvPr/>
          </p:nvSpPr>
          <p:spPr bwMode="auto">
            <a:xfrm>
              <a:off x="5248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5" name="Oval 11"/>
            <p:cNvSpPr>
              <a:spLocks noChangeArrowheads="1"/>
            </p:cNvSpPr>
            <p:nvPr/>
          </p:nvSpPr>
          <p:spPr bwMode="auto">
            <a:xfrm>
              <a:off x="5360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6" name="Oval 12"/>
            <p:cNvSpPr>
              <a:spLocks noChangeArrowheads="1"/>
            </p:cNvSpPr>
            <p:nvPr/>
          </p:nvSpPr>
          <p:spPr bwMode="auto">
            <a:xfrm>
              <a:off x="5136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7" name="Oval 13"/>
            <p:cNvSpPr>
              <a:spLocks noChangeArrowheads="1"/>
            </p:cNvSpPr>
            <p:nvPr/>
          </p:nvSpPr>
          <p:spPr bwMode="auto">
            <a:xfrm>
              <a:off x="5248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8" name="Oval 14"/>
            <p:cNvSpPr>
              <a:spLocks noChangeArrowheads="1"/>
            </p:cNvSpPr>
            <p:nvPr/>
          </p:nvSpPr>
          <p:spPr bwMode="auto">
            <a:xfrm>
              <a:off x="5360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9" name="Oval 15"/>
            <p:cNvSpPr>
              <a:spLocks noChangeArrowheads="1"/>
            </p:cNvSpPr>
            <p:nvPr/>
          </p:nvSpPr>
          <p:spPr bwMode="auto">
            <a:xfrm>
              <a:off x="5472" y="1072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0" name="Oval 16"/>
            <p:cNvSpPr>
              <a:spLocks noChangeArrowheads="1"/>
            </p:cNvSpPr>
            <p:nvPr/>
          </p:nvSpPr>
          <p:spPr bwMode="auto">
            <a:xfrm>
              <a:off x="5136" y="1184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1" name="Oval 17"/>
            <p:cNvSpPr>
              <a:spLocks noChangeArrowheads="1"/>
            </p:cNvSpPr>
            <p:nvPr/>
          </p:nvSpPr>
          <p:spPr bwMode="auto">
            <a:xfrm>
              <a:off x="5248" y="1184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2" name="Oval 18"/>
            <p:cNvSpPr>
              <a:spLocks noChangeArrowheads="1"/>
            </p:cNvSpPr>
            <p:nvPr/>
          </p:nvSpPr>
          <p:spPr bwMode="auto">
            <a:xfrm>
              <a:off x="5360" y="1184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3" name="Oval 19"/>
            <p:cNvSpPr>
              <a:spLocks noChangeArrowheads="1"/>
            </p:cNvSpPr>
            <p:nvPr/>
          </p:nvSpPr>
          <p:spPr bwMode="auto">
            <a:xfrm>
              <a:off x="5472" y="1184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4" name="Oval 20"/>
            <p:cNvSpPr>
              <a:spLocks noChangeArrowheads="1"/>
            </p:cNvSpPr>
            <p:nvPr/>
          </p:nvSpPr>
          <p:spPr bwMode="auto">
            <a:xfrm>
              <a:off x="5584" y="1184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5" name="Oval 21"/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6" name="Oval 22"/>
            <p:cNvSpPr>
              <a:spLocks noChangeArrowheads="1"/>
            </p:cNvSpPr>
            <p:nvPr/>
          </p:nvSpPr>
          <p:spPr bwMode="auto">
            <a:xfrm>
              <a:off x="5248" y="1296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7" name="Oval 23"/>
            <p:cNvSpPr>
              <a:spLocks noChangeArrowheads="1"/>
            </p:cNvSpPr>
            <p:nvPr/>
          </p:nvSpPr>
          <p:spPr bwMode="auto">
            <a:xfrm>
              <a:off x="5360" y="1296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8" name="Oval 24"/>
            <p:cNvSpPr>
              <a:spLocks noChangeArrowheads="1"/>
            </p:cNvSpPr>
            <p:nvPr/>
          </p:nvSpPr>
          <p:spPr bwMode="auto">
            <a:xfrm>
              <a:off x="5472" y="1296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9" name="Oval 25"/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0" name="Oval 26"/>
            <p:cNvSpPr>
              <a:spLocks noChangeArrowheads="1"/>
            </p:cNvSpPr>
            <p:nvPr/>
          </p:nvSpPr>
          <p:spPr bwMode="auto">
            <a:xfrm>
              <a:off x="5248" y="1408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1" name="Oval 27"/>
            <p:cNvSpPr>
              <a:spLocks noChangeArrowheads="1"/>
            </p:cNvSpPr>
            <p:nvPr/>
          </p:nvSpPr>
          <p:spPr bwMode="auto">
            <a:xfrm>
              <a:off x="5360" y="1408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2" name="Oval 28"/>
            <p:cNvSpPr>
              <a:spLocks noChangeArrowheads="1"/>
            </p:cNvSpPr>
            <p:nvPr/>
          </p:nvSpPr>
          <p:spPr bwMode="auto">
            <a:xfrm>
              <a:off x="5472" y="1408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3" name="Oval 29"/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4" name="Oval 30"/>
            <p:cNvSpPr>
              <a:spLocks noChangeArrowheads="1"/>
            </p:cNvSpPr>
            <p:nvPr/>
          </p:nvSpPr>
          <p:spPr bwMode="auto">
            <a:xfrm>
              <a:off x="5136" y="1520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5" name="Oval 31"/>
            <p:cNvSpPr>
              <a:spLocks noChangeArrowheads="1"/>
            </p:cNvSpPr>
            <p:nvPr/>
          </p:nvSpPr>
          <p:spPr bwMode="auto">
            <a:xfrm>
              <a:off x="5248" y="1520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6" name="Oval 32"/>
            <p:cNvSpPr>
              <a:spLocks noChangeArrowheads="1"/>
            </p:cNvSpPr>
            <p:nvPr/>
          </p:nvSpPr>
          <p:spPr bwMode="auto">
            <a:xfrm>
              <a:off x="5360" y="1520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7" name="Oval 33"/>
            <p:cNvSpPr>
              <a:spLocks noChangeArrowheads="1"/>
            </p:cNvSpPr>
            <p:nvPr/>
          </p:nvSpPr>
          <p:spPr bwMode="auto">
            <a:xfrm>
              <a:off x="5472" y="1520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8" name="Oval 34"/>
            <p:cNvSpPr>
              <a:spLocks noChangeArrowheads="1"/>
            </p:cNvSpPr>
            <p:nvPr/>
          </p:nvSpPr>
          <p:spPr bwMode="auto">
            <a:xfrm>
              <a:off x="5136" y="1632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59" name="Oval 35"/>
            <p:cNvSpPr>
              <a:spLocks noChangeArrowheads="1"/>
            </p:cNvSpPr>
            <p:nvPr/>
          </p:nvSpPr>
          <p:spPr bwMode="auto">
            <a:xfrm>
              <a:off x="5248" y="1632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60" name="Oval 36"/>
            <p:cNvSpPr>
              <a:spLocks noChangeArrowheads="1"/>
            </p:cNvSpPr>
            <p:nvPr/>
          </p:nvSpPr>
          <p:spPr bwMode="auto">
            <a:xfrm>
              <a:off x="5360" y="1632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61" name="Oval 37"/>
            <p:cNvSpPr>
              <a:spLocks noChangeArrowheads="1"/>
            </p:cNvSpPr>
            <p:nvPr/>
          </p:nvSpPr>
          <p:spPr bwMode="auto">
            <a:xfrm>
              <a:off x="5472" y="1632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62" name="Oval 38"/>
            <p:cNvSpPr>
              <a:spLocks noChangeArrowheads="1"/>
            </p:cNvSpPr>
            <p:nvPr/>
          </p:nvSpPr>
          <p:spPr bwMode="auto">
            <a:xfrm>
              <a:off x="5248" y="1744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63" name="Oval 39"/>
            <p:cNvSpPr>
              <a:spLocks noChangeArrowheads="1"/>
            </p:cNvSpPr>
            <p:nvPr/>
          </p:nvSpPr>
          <p:spPr bwMode="auto">
            <a:xfrm>
              <a:off x="5472" y="1744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2pPr>
      <a:lvl3pPr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3pPr>
      <a:lvl4pPr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4pPr>
      <a:lvl5pPr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900" b="1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itchFamily="2" charset="2"/>
        <a:buChar char="l"/>
        <a:defRPr kumimoji="1"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l"/>
        <a:defRPr kumimoji="1" sz="2600">
          <a:solidFill>
            <a:schemeClr val="tx1"/>
          </a:solidFill>
          <a:latin typeface="+mn-lt"/>
          <a:ea typeface="+mn-ea"/>
        </a:defRPr>
      </a:lvl2pPr>
      <a:lvl3pPr marL="987425" indent="-293688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l"/>
        <a:defRPr kumimoji="1" sz="2300">
          <a:solidFill>
            <a:schemeClr val="tx1"/>
          </a:solidFill>
          <a:latin typeface="+mn-lt"/>
          <a:ea typeface="+mn-ea"/>
        </a:defRPr>
      </a:lvl3pPr>
      <a:lvl4pPr marL="1281113" indent="-292100" algn="l" rtl="0" fontAlgn="base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4pPr>
      <a:lvl5pPr marL="15986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61286"/>
            <a:ext cx="7772400" cy="20574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EE281 (Introduction to Electrical Engineering II) and EE285 (Electronics I)</a:t>
            </a:r>
            <a:r>
              <a:rPr lang="en-US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36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BJT Small signal analysis</a:t>
            </a:r>
            <a:r>
              <a:rPr lang="en-US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10652" y="3525396"/>
            <a:ext cx="6400800" cy="2514600"/>
          </a:xfrm>
        </p:spPr>
        <p:txBody>
          <a:bodyPr/>
          <a:lstStyle/>
          <a:p>
            <a:endParaRPr lang="en-US" sz="2000" dirty="0" smtClean="0"/>
          </a:p>
          <a:p>
            <a:pPr algn="ctr"/>
            <a:r>
              <a:rPr lang="en-US" sz="2000" dirty="0" smtClean="0"/>
              <a:t>Dr. Melaka </a:t>
            </a:r>
            <a:r>
              <a:rPr lang="en-US" sz="2000" dirty="0" err="1" smtClean="0"/>
              <a:t>Senadeera</a:t>
            </a:r>
            <a:endParaRPr lang="en-US" sz="2000" dirty="0" smtClean="0"/>
          </a:p>
          <a:p>
            <a:pPr algn="ctr"/>
            <a:r>
              <a:rPr lang="en-US" sz="2000" dirty="0" smtClean="0"/>
              <a:t>Department of Electrical and Electronics Engineering</a:t>
            </a:r>
          </a:p>
          <a:p>
            <a:pPr algn="ctr"/>
            <a:r>
              <a:rPr lang="en-US" sz="2000" dirty="0" smtClean="0"/>
              <a:t>University of </a:t>
            </a:r>
            <a:r>
              <a:rPr lang="en-US" sz="2000" dirty="0" err="1" smtClean="0"/>
              <a:t>Peradeniya</a:t>
            </a:r>
            <a:endParaRPr lang="en-US" sz="2000" dirty="0" smtClean="0"/>
          </a:p>
          <a:p>
            <a:pPr algn="ctr"/>
            <a:r>
              <a:rPr lang="en-US" sz="2000" dirty="0" err="1" smtClean="0"/>
              <a:t>Peradeniya</a:t>
            </a:r>
            <a:r>
              <a:rPr lang="en-US" sz="2000" dirty="0" smtClean="0"/>
              <a:t> </a:t>
            </a:r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/>
          <a:lstStyle/>
          <a:p>
            <a:fld id="{941CD5ED-D97C-4351-9893-A8E51C75843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Small-signal hybrid-</a:t>
            </a:r>
            <a:r>
              <a:rPr lang="el-GR" dirty="0" smtClean="0"/>
              <a:t>π </a:t>
            </a:r>
            <a:r>
              <a:rPr lang="en-US" dirty="0" smtClean="0"/>
              <a:t>equivalent circuit (Cont’d)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DC9519A-CBA1-419C-9E9C-C3BEBE926424}" type="slidenum">
              <a:rPr lang="en-US"/>
              <a:pPr>
                <a:defRPr/>
              </a:pPr>
              <a:t>10</a:t>
            </a:fld>
            <a:endParaRPr lang="en-US"/>
          </a:p>
        </p:txBody>
      </p:sp>
      <p:pic>
        <p:nvPicPr>
          <p:cNvPr id="1536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5300" y="1635125"/>
            <a:ext cx="8153400" cy="461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Small-signal voltage gain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F70EB-94B2-4D70-B7BA-6CE52E680668}" type="slidenum">
              <a:rPr lang="en-US"/>
              <a:pPr>
                <a:defRPr/>
              </a:pPr>
              <a:t>11</a:t>
            </a:fld>
            <a:endParaRPr lang="en-US"/>
          </a:p>
        </p:txBody>
      </p:sp>
      <p:pic>
        <p:nvPicPr>
          <p:cNvPr id="1638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6413" y="1597025"/>
            <a:ext cx="8104187" cy="472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Input and output resistances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8C5B2C-DC36-4F86-A3FD-F3C7CB53D70D}" type="slidenum">
              <a:rPr lang="en-US"/>
              <a:pPr>
                <a:defRPr/>
              </a:pPr>
              <a:t>12</a:t>
            </a:fld>
            <a:endParaRPr lang="en-US"/>
          </a:p>
        </p:txBody>
      </p:sp>
      <p:pic>
        <p:nvPicPr>
          <p:cNvPr id="174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4825" y="1430338"/>
            <a:ext cx="8132763" cy="4741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Example: dc circuit analysis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3B8E9E-FAA3-4E5D-8E4A-5A8CF98415F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pic>
        <p:nvPicPr>
          <p:cNvPr id="1843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8800" y="1354138"/>
            <a:ext cx="8024813" cy="4741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Example: dc circuit analysis (Cont’d)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8A922E2-6E97-40D3-8CC5-AA2F39564FBC}" type="slidenum">
              <a:rPr lang="en-US"/>
              <a:pPr>
                <a:defRPr/>
              </a:pPr>
              <a:t>14</a:t>
            </a:fld>
            <a:endParaRPr lang="en-US"/>
          </a:p>
        </p:txBody>
      </p:sp>
      <p:pic>
        <p:nvPicPr>
          <p:cNvPr id="1946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1650" y="1495425"/>
            <a:ext cx="8139113" cy="4676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Example: dc circuit analysis (Cont’d)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9BF082-3EF0-43AC-8F46-0B84DEA5AB3C}" type="slidenum">
              <a:rPr lang="en-US"/>
              <a:pPr>
                <a:defRPr/>
              </a:pPr>
              <a:t>15</a:t>
            </a:fld>
            <a:endParaRPr lang="en-US"/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7363" y="1339850"/>
            <a:ext cx="8167687" cy="475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485" name="TextBox 3"/>
          <p:cNvSpPr txBox="1">
            <a:spLocks noChangeArrowheads="1"/>
          </p:cNvSpPr>
          <p:nvPr/>
        </p:nvSpPr>
        <p:spPr bwMode="auto">
          <a:xfrm>
            <a:off x="258763" y="5348288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>
                <a:latin typeface="Aharoni" pitchFamily="2" charset="-79"/>
                <a:cs typeface="Aharoni" pitchFamily="2" charset="-79"/>
              </a:rPr>
              <a:t>-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Small-signal hybrid-</a:t>
            </a:r>
            <a:r>
              <a:rPr lang="el-GR" dirty="0" smtClean="0"/>
              <a:t>π </a:t>
            </a:r>
            <a:r>
              <a:rPr lang="en-US" dirty="0" smtClean="0"/>
              <a:t>equivalent circuit with Early effect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2BA78B-71E9-4FE2-9059-8EDF2EEFDC72}" type="slidenum">
              <a:rPr lang="en-US"/>
              <a:pPr>
                <a:defRPr/>
              </a:pPr>
              <a:t>16</a:t>
            </a:fld>
            <a:endParaRPr lang="en-US"/>
          </a:p>
        </p:txBody>
      </p:sp>
      <p:pic>
        <p:nvPicPr>
          <p:cNvPr id="2150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8163" y="1376363"/>
            <a:ext cx="8067675" cy="471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Example: determine BJT amplifier parameters</a:t>
            </a:r>
          </a:p>
        </p:txBody>
      </p:sp>
      <p:sp>
        <p:nvSpPr>
          <p:cNvPr id="22531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/>
            <a:r>
              <a:rPr lang="en-US" sz="2400" smtClean="0"/>
              <a:t>Determine the small-signal voltage gain, input resistance, and output resistance of the BJT amplifier circuit in previous example with the early effect. Assume that the early voltage is 50V.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8ADDE7-7296-4A52-A1C6-88B3520E26C6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253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093" y="3248322"/>
            <a:ext cx="7956550" cy="3529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smtClean="0"/>
              <a:t>Common-emitter amplifiers (with voltage-divider biasing &amp; coupling capacitor)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F45747-E77A-48CE-9D6A-26C5E7598850}" type="slidenum">
              <a:rPr lang="en-US"/>
              <a:pPr>
                <a:defRPr/>
              </a:pPr>
              <a:t>18</a:t>
            </a:fld>
            <a:endParaRPr lang="en-US"/>
          </a:p>
        </p:txBody>
      </p:sp>
      <p:pic>
        <p:nvPicPr>
          <p:cNvPr id="2355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9900" y="1638300"/>
            <a:ext cx="8204200" cy="476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smtClean="0"/>
              <a:t>Common-emitter amplifiers (with voltage-divider biasing &amp; coupling capacitor)- Cont’d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35B155-09DF-4A60-8E87-BA1ACC69FADB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458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0538" y="1766888"/>
            <a:ext cx="8161337" cy="440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Preview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Basic characteristics of BJT amplifiers</a:t>
            </a:r>
          </a:p>
          <a:p>
            <a:pPr eaLnBrk="1" hangingPunct="1"/>
            <a:r>
              <a:rPr lang="en-US" dirty="0" smtClean="0"/>
              <a:t>DC and ac analysis &amp; equivalent circuits</a:t>
            </a:r>
          </a:p>
          <a:p>
            <a:pPr eaLnBrk="1" hangingPunct="1"/>
            <a:r>
              <a:rPr lang="en-US" dirty="0" smtClean="0"/>
              <a:t>Small-signal hybrid-</a:t>
            </a:r>
            <a:r>
              <a:rPr lang="el-GR" dirty="0" smtClean="0"/>
              <a:t>π</a:t>
            </a:r>
            <a:r>
              <a:rPr lang="en-US" dirty="0" smtClean="0"/>
              <a:t> equivalent circuits</a:t>
            </a:r>
          </a:p>
          <a:p>
            <a:pPr eaLnBrk="1" hangingPunct="1"/>
            <a:r>
              <a:rPr lang="en-US" dirty="0" smtClean="0"/>
              <a:t>Small-signal voltage gain, input resistance &amp; output resistance</a:t>
            </a:r>
          </a:p>
          <a:p>
            <a:pPr eaLnBrk="1" hangingPunct="1"/>
            <a:r>
              <a:rPr lang="en-US" dirty="0" smtClean="0"/>
              <a:t>Common-emitter amplifiers</a:t>
            </a:r>
          </a:p>
          <a:p>
            <a:pPr eaLnBrk="1" hangingPunct="1"/>
            <a:r>
              <a:rPr lang="en-US" dirty="0" smtClean="0"/>
              <a:t>dc &amp; ac load 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39114B-B7C1-439C-AE5D-EFF4321831AB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Common-emitter amplifiers (with voltage-divider biasing &amp; coupling capacitor &amp; emitter resistor)</a:t>
            </a: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29FE96-229D-4137-8D5C-1EC02E9F635C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8475" y="1506538"/>
            <a:ext cx="8147050" cy="4741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dc &amp; ac load lines</a:t>
            </a:r>
          </a:p>
        </p:txBody>
      </p:sp>
      <p:sp>
        <p:nvSpPr>
          <p:cNvPr id="2662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Dc load line is used to find Q-point</a:t>
            </a:r>
          </a:p>
          <a:p>
            <a:pPr eaLnBrk="1" hangingPunct="1"/>
            <a:r>
              <a:rPr lang="en-US" smtClean="0"/>
              <a:t>Ac load line is used to determine graphically the operation of a BJT amplifier</a:t>
            </a:r>
          </a:p>
          <a:p>
            <a:pPr eaLnBrk="1" hangingPunct="1"/>
            <a:r>
              <a:rPr lang="en-US" smtClean="0"/>
              <a:t>Dc and ac load lines are essentially different since capacitors appear as an open circuit for a de operation but a short circuit for an ac operation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1AF8C83-691F-45DB-B2C3-25AE61E0B01F}" type="slidenum">
              <a:rPr lang="en-US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dc load 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C0CC3D-21C7-4A1C-9E13-7980CB1F657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2765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338" y="1549400"/>
            <a:ext cx="8061325" cy="469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ac load 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48F143-73E2-4597-B8D3-F100C171B84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2867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2763" y="1733550"/>
            <a:ext cx="8118475" cy="413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Maximum output symmetrical swing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808799-5CBA-4B2D-9318-224E50F7F90D}" type="slidenum">
              <a:rPr lang="en-US"/>
              <a:pPr>
                <a:defRPr/>
              </a:pPr>
              <a:t>24</a:t>
            </a:fld>
            <a:endParaRPr lang="en-US"/>
          </a:p>
        </p:txBody>
      </p:sp>
      <p:pic>
        <p:nvPicPr>
          <p:cNvPr id="2970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452563"/>
            <a:ext cx="8075613" cy="471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Saturation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EF8A5A-7192-421B-AEDA-28C0F4C8B826}" type="slidenum">
              <a:rPr lang="en-US"/>
              <a:pPr>
                <a:defRPr/>
              </a:pPr>
              <a:t>25</a:t>
            </a:fld>
            <a:endParaRPr lang="en-US"/>
          </a:p>
        </p:txBody>
      </p:sp>
      <p:pic>
        <p:nvPicPr>
          <p:cNvPr id="3072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7688" y="1487488"/>
            <a:ext cx="8047037" cy="4684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Cutoff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B58B3C-E84C-4274-B409-8197F7965A0A}" type="slidenum">
              <a:rPr lang="en-US"/>
              <a:pPr>
                <a:defRPr/>
              </a:pPr>
              <a:t>26</a:t>
            </a:fld>
            <a:endParaRPr lang="en-US"/>
          </a:p>
        </p:txBody>
      </p:sp>
      <p:pic>
        <p:nvPicPr>
          <p:cNvPr id="3174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2450" y="1624013"/>
            <a:ext cx="8039100" cy="4548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Example: Calculate BJT circuit parameters </a:t>
            </a:r>
          </a:p>
        </p:txBody>
      </p:sp>
      <p:sp>
        <p:nvSpPr>
          <p:cNvPr id="32771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smtClean="0"/>
              <a:t>Determine the small-signal voltage gain, input resistance, and output resistance of the circuit shown in attached Figure. Assume the transistor parameters are:  </a:t>
            </a:r>
            <a:r>
              <a:rPr lang="el-GR" sz="2800" smtClean="0"/>
              <a:t>β</a:t>
            </a:r>
            <a:r>
              <a:rPr lang="en-US" sz="2800" smtClean="0"/>
              <a:t>=100, V</a:t>
            </a:r>
            <a:r>
              <a:rPr lang="en-US" sz="2800" baseline="-25000" smtClean="0"/>
              <a:t>BE(on)  </a:t>
            </a:r>
            <a:r>
              <a:rPr lang="en-US" sz="2800" smtClean="0"/>
              <a:t>=0.7V, and V</a:t>
            </a:r>
            <a:r>
              <a:rPr lang="en-US" sz="2800" baseline="-25000" smtClean="0"/>
              <a:t>A</a:t>
            </a:r>
            <a:r>
              <a:rPr lang="en-US" sz="2800" smtClean="0"/>
              <a:t>=100V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394DC-76B8-44CA-9026-0553F709FD4A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3277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4600" y="3657600"/>
            <a:ext cx="3648075" cy="268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F38AAE9-37F1-49C4-880F-19810A85A6D0}" type="slidenum">
              <a:rPr lang="en-US"/>
              <a:pPr>
                <a:defRPr/>
              </a:pPr>
              <a:t>28</a:t>
            </a:fld>
            <a:endParaRPr lang="en-US"/>
          </a:p>
        </p:txBody>
      </p:sp>
      <p:pic>
        <p:nvPicPr>
          <p:cNvPr id="3379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4588" y="957263"/>
            <a:ext cx="6854825" cy="494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6334EA-EEB6-415F-A1ED-648FED0EF794}" type="slidenum">
              <a:rPr lang="en-US"/>
              <a:pPr>
                <a:defRPr/>
              </a:pPr>
              <a:t>29</a:t>
            </a:fld>
            <a:endParaRPr lang="en-US"/>
          </a:p>
        </p:txBody>
      </p:sp>
      <p:pic>
        <p:nvPicPr>
          <p:cNvPr id="3481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450" y="2695575"/>
            <a:ext cx="6769100" cy="416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482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55700" y="0"/>
            <a:ext cx="6626225" cy="2767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Linear analog amplifier</a:t>
            </a:r>
          </a:p>
        </p:txBody>
      </p:sp>
      <p:pic>
        <p:nvPicPr>
          <p:cNvPr id="409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7063" y="1630363"/>
            <a:ext cx="7889875" cy="4541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DEF4516-D35C-4B4E-85DC-2299DCB706A6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EAAE5-93AA-4F28-8218-525D4E9F79E9}" type="slidenum">
              <a:rPr lang="en-US" altLang="zh-TW"/>
              <a:pPr/>
              <a:t>30</a:t>
            </a:fld>
            <a:endParaRPr lang="en-US" altLang="zh-TW"/>
          </a:p>
        </p:txBody>
      </p:sp>
      <p:sp>
        <p:nvSpPr>
          <p:cNvPr id="6" name="TextBox 5"/>
          <p:cNvSpPr txBox="1"/>
          <p:nvPr/>
        </p:nvSpPr>
        <p:spPr>
          <a:xfrm>
            <a:off x="3098490" y="1724122"/>
            <a:ext cx="2438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88115" y="2804707"/>
            <a:ext cx="343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0066CC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4800" b="1" dirty="0">
              <a:solidFill>
                <a:srgbClr val="0066CC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Basic characteristics of an amplifier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A52D705-89A3-410A-B1AE-284E1E1C9FE0}" type="slidenum">
              <a:rPr lang="en-US"/>
              <a:pPr>
                <a:defRPr/>
              </a:pPr>
              <a:t>4</a:t>
            </a:fld>
            <a:endParaRPr lang="en-US"/>
          </a:p>
        </p:txBody>
      </p:sp>
      <p:pic>
        <p:nvPicPr>
          <p:cNvPr id="614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088" y="1447800"/>
            <a:ext cx="7489825" cy="49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Basic characteristics of an amplifier (cont’d)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C431F7-8C43-4E12-9B54-D6E45D36A78D}" type="slidenum">
              <a:rPr lang="en-US"/>
              <a:pPr>
                <a:defRPr/>
              </a:pPr>
              <a:t>5</a:t>
            </a:fld>
            <a:endParaRPr lang="en-US"/>
          </a:p>
        </p:txBody>
      </p:sp>
      <p:pic>
        <p:nvPicPr>
          <p:cNvPr id="717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8813" y="1638300"/>
            <a:ext cx="7824787" cy="4533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Basic BJT amplifier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DAA37-D6C0-4D0F-8C9E-0A437BD06168}" type="slidenum">
              <a:rPr lang="en-US"/>
              <a:pPr>
                <a:defRPr/>
              </a:pPr>
              <a:t>6</a:t>
            </a:fld>
            <a:endParaRPr lang="en-US"/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7688" y="1438275"/>
            <a:ext cx="8047037" cy="473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dc analysis and equivalent circuit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317E08-1EFA-49FB-BF26-A5A37AA7A2E7}" type="slidenum">
              <a:rPr lang="en-US"/>
              <a:pPr>
                <a:defRPr/>
              </a:pPr>
              <a:t>7</a:t>
            </a:fld>
            <a:endParaRPr lang="en-US"/>
          </a:p>
        </p:txBody>
      </p:sp>
      <p:pic>
        <p:nvPicPr>
          <p:cNvPr id="1229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6263" y="1414463"/>
            <a:ext cx="7989887" cy="483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ac analysis and equivalent circuit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553F37-4788-406E-80D2-47F0EEF76739}" type="slidenum">
              <a:rPr lang="en-US"/>
              <a:pPr>
                <a:defRPr/>
              </a:pPr>
              <a:t>8</a:t>
            </a:fld>
            <a:endParaRPr lang="en-US"/>
          </a:p>
        </p:txBody>
      </p:sp>
      <p:pic>
        <p:nvPicPr>
          <p:cNvPr id="1331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1975" y="1447800"/>
            <a:ext cx="8018463" cy="486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Small-signal hybrid-</a:t>
            </a:r>
            <a:r>
              <a:rPr lang="el-GR" dirty="0" smtClean="0"/>
              <a:t>π</a:t>
            </a:r>
            <a:r>
              <a:rPr lang="en-US" dirty="0" smtClean="0"/>
              <a:t> equivalent circuit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E70C13-94D4-4B5C-BD9B-54DCF85F661B}" type="slidenum">
              <a:rPr lang="en-US"/>
              <a:pPr>
                <a:defRPr/>
              </a:pPr>
              <a:t>9</a:t>
            </a:fld>
            <a:endParaRPr lang="en-US"/>
          </a:p>
        </p:txBody>
      </p:sp>
      <p:pic>
        <p:nvPicPr>
          <p:cNvPr id="1434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452563"/>
            <a:ext cx="8075613" cy="471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新細明體" pitchFamily="18" charset="-120"/>
          </a:defRPr>
        </a:defPPr>
      </a:lstStyle>
    </a:lnDef>
  </a:objectDefaults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4384</TotalTime>
  <Words>342</Words>
  <Application>Microsoft Office PowerPoint</Application>
  <PresentationFormat>On-screen Show (4:3)</PresentationFormat>
  <Paragraphs>77</Paragraphs>
  <Slides>30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Network</vt:lpstr>
      <vt:lpstr>    EE281 (Introduction to Electrical Engineering II) and EE285 (Electronics I)   BJT Small signal analysis </vt:lpstr>
      <vt:lpstr>Preview</vt:lpstr>
      <vt:lpstr>Linear analog amplifier</vt:lpstr>
      <vt:lpstr>Basic characteristics of an amplifier</vt:lpstr>
      <vt:lpstr>Basic characteristics of an amplifier (cont’d)</vt:lpstr>
      <vt:lpstr>Basic BJT amplifier</vt:lpstr>
      <vt:lpstr>dc analysis and equivalent circuit</vt:lpstr>
      <vt:lpstr>ac analysis and equivalent circuit</vt:lpstr>
      <vt:lpstr>Small-signal hybrid-π equivalent circuit</vt:lpstr>
      <vt:lpstr>Small-signal hybrid-π equivalent circuit (Cont’d)</vt:lpstr>
      <vt:lpstr>Small-signal voltage gain</vt:lpstr>
      <vt:lpstr>Input and output resistances</vt:lpstr>
      <vt:lpstr>Example: dc circuit analysis</vt:lpstr>
      <vt:lpstr>Example: dc circuit analysis (Cont’d)</vt:lpstr>
      <vt:lpstr>Example: dc circuit analysis (Cont’d)</vt:lpstr>
      <vt:lpstr>Small-signal hybrid-π equivalent circuit with Early effect</vt:lpstr>
      <vt:lpstr>Example: determine BJT amplifier parameters</vt:lpstr>
      <vt:lpstr>Common-emitter amplifiers (with voltage-divider biasing &amp; coupling capacitor)</vt:lpstr>
      <vt:lpstr>Common-emitter amplifiers (with voltage-divider biasing &amp; coupling capacitor)- Cont’d</vt:lpstr>
      <vt:lpstr>Common-emitter amplifiers (with voltage-divider biasing &amp; coupling capacitor &amp; emitter resistor)</vt:lpstr>
      <vt:lpstr>dc &amp; ac load lines</vt:lpstr>
      <vt:lpstr>dc load line</vt:lpstr>
      <vt:lpstr>ac load line</vt:lpstr>
      <vt:lpstr>Maximum output symmetrical swing</vt:lpstr>
      <vt:lpstr>Saturation </vt:lpstr>
      <vt:lpstr>Cutoff</vt:lpstr>
      <vt:lpstr>Example: Calculate BJT circuit parameters </vt:lpstr>
      <vt:lpstr>Slide 28</vt:lpstr>
      <vt:lpstr>Slide 29</vt:lpstr>
      <vt:lpstr>Slide 30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Melaka</dc:creator>
  <cp:lastModifiedBy>Melaka</cp:lastModifiedBy>
  <cp:revision>285</cp:revision>
  <cp:lastPrinted>1601-01-01T00:00:00Z</cp:lastPrinted>
  <dcterms:created xsi:type="dcterms:W3CDTF">1601-01-01T00:00:00Z</dcterms:created>
  <dcterms:modified xsi:type="dcterms:W3CDTF">2016-10-04T02:18:28Z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